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omputer Says No" panose="020B0604020202020204" charset="0"/>
      <p:regular r:id="rId13"/>
    </p:embeddedFont>
    <p:embeddedFont>
      <p:font typeface="Titillium Web" panose="00000500000000000000" pitchFamily="2" charset="0"/>
      <p:regular r:id="rId14"/>
      <p:bold r:id="rId15"/>
      <p:italic r:id="rId16"/>
      <p:boldItalic r:id="rId17"/>
    </p:embeddedFont>
    <p:embeddedFont>
      <p:font typeface="Titillium Web Bold" panose="00000800000000000000" charset="0"/>
      <p:regular r:id="rId18"/>
    </p:embeddedFont>
    <p:embeddedFont>
      <p:font typeface="Titillium Web Light" panose="00000400000000000000" pitchFamily="2" charset="0"/>
      <p:regular r:id="rId19"/>
      <p: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6" d="100"/>
          <a:sy n="66" d="100"/>
        </p:scale>
        <p:origin x="84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sv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2576678" y="61722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3268070" y="-2818506"/>
            <a:ext cx="4825046" cy="4219769"/>
          </a:xfrm>
          <a:custGeom>
            <a:avLst/>
            <a:gdLst/>
            <a:ahLst/>
            <a:cxnLst/>
            <a:rect l="l" t="t" r="r" b="b"/>
            <a:pathLst>
              <a:path w="4825046" h="4219769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4161481" y="-41148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-391635" y="1333816"/>
            <a:ext cx="3948234" cy="1724379"/>
          </a:xfrm>
          <a:custGeom>
            <a:avLst/>
            <a:gdLst/>
            <a:ahLst/>
            <a:cxnLst/>
            <a:rect l="l" t="t" r="r" b="b"/>
            <a:pathLst>
              <a:path w="3948234" h="1724379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8093116" y="8426785"/>
            <a:ext cx="4729467" cy="4047169"/>
          </a:xfrm>
          <a:custGeom>
            <a:avLst/>
            <a:gdLst/>
            <a:ahLst/>
            <a:cxnLst/>
            <a:rect l="l" t="t" r="r" b="b"/>
            <a:pathLst>
              <a:path w="4729467" h="4047169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611657" y="3414447"/>
            <a:ext cx="8963468" cy="2178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3"/>
              </a:lnSpc>
            </a:pPr>
            <a:r>
              <a:rPr lang="en-US" sz="5365" dirty="0">
                <a:solidFill>
                  <a:schemeClr val="bg1"/>
                </a:solidFill>
                <a:latin typeface="Titillium Web Bold"/>
              </a:rPr>
              <a:t>ARTIFICIAL INTELLIGENCE’S INFLUENCE ON JOB SECURITY AND ENTREPRENEURSHIP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9992168" y="1795880"/>
            <a:ext cx="8078630" cy="11840963"/>
          </a:xfrm>
          <a:custGeom>
            <a:avLst/>
            <a:gdLst/>
            <a:ahLst/>
            <a:cxnLst/>
            <a:rect l="l" t="t" r="r" b="b"/>
            <a:pathLst>
              <a:path w="8078630" h="11840963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0" name="Group 10"/>
          <p:cNvGrpSpPr/>
          <p:nvPr/>
        </p:nvGrpSpPr>
        <p:grpSpPr>
          <a:xfrm>
            <a:off x="450756" y="7716361"/>
            <a:ext cx="9285270" cy="988368"/>
            <a:chOff x="0" y="0"/>
            <a:chExt cx="12380360" cy="131782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28575"/>
              <a:ext cx="12380360" cy="445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1"/>
                </a:lnSpc>
              </a:pPr>
              <a:r>
                <a:rPr lang="en-US" sz="2074" spc="475">
                  <a:solidFill>
                    <a:srgbClr val="FFFFFF"/>
                  </a:solidFill>
                  <a:latin typeface="Titillium Web"/>
                </a:rPr>
                <a:t>PREPARED BY - SHUBHANSHU SHARMA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749288"/>
              <a:ext cx="12380360" cy="568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34"/>
                </a:lnSpc>
              </a:pPr>
              <a:r>
                <a:rPr lang="en-US" sz="2524" spc="545">
                  <a:solidFill>
                    <a:srgbClr val="FFFFFF"/>
                  </a:solidFill>
                  <a:latin typeface="Titillium Web Bold"/>
                </a:rPr>
                <a:t>GUIDED BY - DR, CHANDAR MOHAN NEGI 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07851" y="1222001"/>
            <a:ext cx="8551449" cy="6896330"/>
          </a:xfrm>
          <a:custGeom>
            <a:avLst/>
            <a:gdLst/>
            <a:ahLst/>
            <a:cxnLst/>
            <a:rect l="l" t="t" r="r" b="b"/>
            <a:pathLst>
              <a:path w="8551449" h="6896330">
                <a:moveTo>
                  <a:pt x="0" y="0"/>
                </a:moveTo>
                <a:lnTo>
                  <a:pt x="8551449" y="0"/>
                </a:lnTo>
                <a:lnTo>
                  <a:pt x="8551449" y="6896330"/>
                </a:lnTo>
                <a:lnTo>
                  <a:pt x="0" y="6896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256862" y="1583951"/>
            <a:ext cx="7242648" cy="880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03"/>
              </a:lnSpc>
              <a:spcBef>
                <a:spcPct val="0"/>
              </a:spcBef>
            </a:pPr>
            <a:r>
              <a:rPr lang="en-US" sz="8198" dirty="0">
                <a:solidFill>
                  <a:schemeClr val="bg1"/>
                </a:solidFill>
                <a:latin typeface="Titillium Web Bold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70379" y="2915184"/>
            <a:ext cx="7129131" cy="4939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26"/>
              </a:lnSpc>
            </a:pPr>
            <a:r>
              <a:rPr lang="en-US" sz="3519">
                <a:solidFill>
                  <a:srgbClr val="FFFFFF"/>
                </a:solidFill>
                <a:latin typeface="Titillium Web"/>
              </a:rPr>
              <a:t>With AI's pervasive influence on work and business, this research delves into how individuals perceive their job security and entrepreneurial prospects in an AI-driven world. Understanding these dynamics can inform strategies for a rapidly changing job market.</a:t>
            </a: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1656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5400000">
            <a:off x="4945230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5400000">
            <a:off x="9682047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5740066" y="-360334"/>
            <a:ext cx="4817598" cy="4184142"/>
          </a:xfrm>
          <a:custGeom>
            <a:avLst/>
            <a:gdLst/>
            <a:ahLst/>
            <a:cxnLst/>
            <a:rect l="l" t="t" r="r" b="b"/>
            <a:pathLst>
              <a:path w="4817598" h="4184142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-1914841" y="-1784862"/>
            <a:ext cx="5101092" cy="4365182"/>
          </a:xfrm>
          <a:custGeom>
            <a:avLst/>
            <a:gdLst/>
            <a:ahLst/>
            <a:cxnLst/>
            <a:rect l="l" t="t" r="r" b="b"/>
            <a:pathLst>
              <a:path w="5101092" h="436518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5601849" y="7100342"/>
            <a:ext cx="11495135" cy="4845199"/>
          </a:xfrm>
          <a:custGeom>
            <a:avLst/>
            <a:gdLst/>
            <a:ahLst/>
            <a:cxnLst/>
            <a:rect l="l" t="t" r="r" b="b"/>
            <a:pathLst>
              <a:path w="11495135" h="4845199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-1072226">
            <a:off x="-769537" y="6074699"/>
            <a:ext cx="2810484" cy="6367201"/>
          </a:xfrm>
          <a:custGeom>
            <a:avLst/>
            <a:gdLst/>
            <a:ahLst/>
            <a:cxnLst/>
            <a:rect l="l" t="t" r="r" b="b"/>
            <a:pathLst>
              <a:path w="2810484" h="6367201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8751698" y="3490185"/>
            <a:ext cx="1461470" cy="1849961"/>
          </a:xfrm>
          <a:custGeom>
            <a:avLst/>
            <a:gdLst/>
            <a:ahLst/>
            <a:cxnLst/>
            <a:rect l="l" t="t" r="r" b="b"/>
            <a:pathLst>
              <a:path w="1461470" h="1849961">
                <a:moveTo>
                  <a:pt x="0" y="0"/>
                </a:moveTo>
                <a:lnTo>
                  <a:pt x="1461469" y="0"/>
                </a:lnTo>
                <a:lnTo>
                  <a:pt x="1461469" y="1849961"/>
                </a:lnTo>
                <a:lnTo>
                  <a:pt x="0" y="18499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3967259" y="3490185"/>
            <a:ext cx="1222079" cy="1695370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4893922" y="1352550"/>
            <a:ext cx="9177020" cy="756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14"/>
              </a:lnSpc>
              <a:spcBef>
                <a:spcPct val="0"/>
              </a:spcBef>
            </a:pPr>
            <a:r>
              <a:rPr lang="en-US" sz="7103" dirty="0">
                <a:solidFill>
                  <a:schemeClr val="bg1"/>
                </a:solidFill>
                <a:latin typeface="Titillium Web Bold"/>
              </a:rPr>
              <a:t>RESEARCH OBJECTIVES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933300" y="5709337"/>
            <a:ext cx="3289996" cy="82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56"/>
              </a:lnSpc>
            </a:pPr>
            <a:r>
              <a:rPr lang="en-US" sz="2793" dirty="0">
                <a:latin typeface="Titillium Web Bold"/>
              </a:rPr>
              <a:t>ANALYZE AI'S JOB IMPACT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059776" y="6822122"/>
            <a:ext cx="3037045" cy="2845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3085" lvl="1" indent="-216542">
              <a:lnSpc>
                <a:spcPts val="3249"/>
              </a:lnSpc>
              <a:buFont typeface="Arial"/>
              <a:buChar char="•"/>
            </a:pPr>
            <a:r>
              <a:rPr lang="en-US" sz="2005">
                <a:solidFill>
                  <a:srgbClr val="FFFFFF"/>
                </a:solidFill>
                <a:latin typeface="Titillium Web Light"/>
              </a:rPr>
              <a:t>Examine how AI exposure affects job security.</a:t>
            </a:r>
          </a:p>
          <a:p>
            <a:pPr marL="433085" lvl="1" indent="-216542">
              <a:lnSpc>
                <a:spcPts val="3249"/>
              </a:lnSpc>
              <a:buFont typeface="Arial"/>
              <a:buChar char="•"/>
            </a:pPr>
            <a:r>
              <a:rPr lang="en-US" sz="2005">
                <a:solidFill>
                  <a:srgbClr val="FFFFFF"/>
                </a:solidFill>
                <a:latin typeface="Titillium Web Light"/>
              </a:rPr>
              <a:t>Investigate the role of AI skills and training in career choices.</a:t>
            </a:r>
          </a:p>
          <a:p>
            <a:pPr>
              <a:lnSpc>
                <a:spcPts val="3249"/>
              </a:lnSpc>
            </a:pPr>
            <a:endParaRPr lang="en-US" sz="2005">
              <a:solidFill>
                <a:srgbClr val="FFFFFF"/>
              </a:solidFill>
              <a:latin typeface="Titillium Web Ligh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353194" y="5509312"/>
            <a:ext cx="3732111" cy="1235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56"/>
              </a:lnSpc>
              <a:spcBef>
                <a:spcPct val="0"/>
              </a:spcBef>
            </a:pPr>
            <a:r>
              <a:rPr lang="en-US" sz="2793" dirty="0">
                <a:latin typeface="Titillium Web Bold"/>
              </a:rPr>
              <a:t>EXPLORE SOCIOECONOMIC DYNAMICS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37434" y="6822122"/>
            <a:ext cx="3289996" cy="2845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3085" lvl="1" indent="-216542">
              <a:lnSpc>
                <a:spcPts val="3249"/>
              </a:lnSpc>
              <a:spcBef>
                <a:spcPct val="0"/>
              </a:spcBef>
              <a:buFont typeface="Arial"/>
              <a:buChar char="•"/>
            </a:pPr>
            <a:r>
              <a:rPr lang="en-US" sz="2005">
                <a:solidFill>
                  <a:srgbClr val="FFFFFF"/>
                </a:solidFill>
                <a:latin typeface="Titillium Web Light"/>
              </a:rPr>
              <a:t>De</a:t>
            </a:r>
            <a:r>
              <a:rPr lang="en-US" sz="2005" u="none" strike="noStrike">
                <a:solidFill>
                  <a:srgbClr val="FFFFFF"/>
                </a:solidFill>
                <a:latin typeface="Titillium Web Light"/>
              </a:rPr>
              <a:t>velop a model for forecasting entrepreneurship.</a:t>
            </a:r>
          </a:p>
          <a:p>
            <a:pPr marL="433085" lvl="1" indent="-216542">
              <a:lnSpc>
                <a:spcPts val="3249"/>
              </a:lnSpc>
              <a:spcBef>
                <a:spcPct val="0"/>
              </a:spcBef>
              <a:buFont typeface="Arial"/>
              <a:buChar char="•"/>
            </a:pPr>
            <a:r>
              <a:rPr lang="en-US" sz="2005" u="none" strike="noStrike">
                <a:solidFill>
                  <a:srgbClr val="FFFFFF"/>
                </a:solidFill>
                <a:latin typeface="Titillium Web Light"/>
              </a:rPr>
              <a:t>Incorporate demographic and AI-related factors into predictions.</a:t>
            </a:r>
          </a:p>
          <a:p>
            <a:pPr>
              <a:lnSpc>
                <a:spcPts val="3249"/>
              </a:lnSpc>
              <a:spcBef>
                <a:spcPct val="0"/>
              </a:spcBef>
            </a:pPr>
            <a:endParaRPr lang="en-US" sz="2005" u="none" strike="noStrike">
              <a:solidFill>
                <a:srgbClr val="FFFFFF"/>
              </a:solidFill>
              <a:latin typeface="Titillium Web Ligh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703021" y="6822122"/>
            <a:ext cx="3037045" cy="3255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3085" lvl="1" indent="-216542">
              <a:lnSpc>
                <a:spcPts val="3249"/>
              </a:lnSpc>
              <a:spcBef>
                <a:spcPct val="0"/>
              </a:spcBef>
              <a:buFont typeface="Arial"/>
              <a:buChar char="•"/>
            </a:pPr>
            <a:r>
              <a:rPr lang="en-US" sz="2005">
                <a:solidFill>
                  <a:srgbClr val="FFFFFF"/>
                </a:solidFill>
                <a:latin typeface="Titillium Web Light"/>
              </a:rPr>
              <a:t>Inv</a:t>
            </a:r>
            <a:r>
              <a:rPr lang="en-US" sz="2005" u="none" strike="noStrike">
                <a:solidFill>
                  <a:srgbClr val="FFFFFF"/>
                </a:solidFill>
                <a:latin typeface="Titillium Web Light"/>
              </a:rPr>
              <a:t>estigate AI's interaction with demographics and socioeconomics.</a:t>
            </a:r>
          </a:p>
          <a:p>
            <a:pPr marL="433085" lvl="1" indent="-216542">
              <a:lnSpc>
                <a:spcPts val="3249"/>
              </a:lnSpc>
              <a:spcBef>
                <a:spcPct val="0"/>
              </a:spcBef>
              <a:buFont typeface="Arial"/>
              <a:buChar char="•"/>
            </a:pPr>
            <a:r>
              <a:rPr lang="en-US" sz="2005" u="none" strike="noStrike">
                <a:solidFill>
                  <a:srgbClr val="FFFFFF"/>
                </a:solidFill>
                <a:latin typeface="Titillium Web Light"/>
              </a:rPr>
              <a:t>Understand its collective influence on job views and entrepreneurial intent.</a:t>
            </a:r>
          </a:p>
        </p:txBody>
      </p:sp>
      <p:sp>
        <p:nvSpPr>
          <p:cNvPr id="17" name="Freeform 17"/>
          <p:cNvSpPr/>
          <p:nvPr/>
        </p:nvSpPr>
        <p:spPr>
          <a:xfrm>
            <a:off x="13510020" y="3490185"/>
            <a:ext cx="1418460" cy="1695370"/>
          </a:xfrm>
          <a:custGeom>
            <a:avLst/>
            <a:gdLst/>
            <a:ahLst/>
            <a:cxnLst/>
            <a:rect l="l" t="t" r="r" b="b"/>
            <a:pathLst>
              <a:path w="1418460" h="1695370">
                <a:moveTo>
                  <a:pt x="0" y="0"/>
                </a:moveTo>
                <a:lnTo>
                  <a:pt x="1418460" y="0"/>
                </a:lnTo>
                <a:lnTo>
                  <a:pt x="141846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TextBox 18"/>
          <p:cNvSpPr txBox="1"/>
          <p:nvPr/>
        </p:nvSpPr>
        <p:spPr>
          <a:xfrm>
            <a:off x="7395319" y="5709337"/>
            <a:ext cx="4174226" cy="82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56"/>
              </a:lnSpc>
            </a:pPr>
            <a:r>
              <a:rPr lang="en-US" sz="2793" dirty="0">
                <a:latin typeface="Titillium Web Bold"/>
              </a:rPr>
              <a:t>PREDCIT ENTREPRENEURSHIP</a:t>
            </a: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3900191" y="-3935015"/>
            <a:ext cx="7800381" cy="6821864"/>
          </a:xfrm>
          <a:custGeom>
            <a:avLst/>
            <a:gdLst/>
            <a:ahLst/>
            <a:cxnLst/>
            <a:rect l="l" t="t" r="r" b="b"/>
            <a:pathLst>
              <a:path w="7800381" h="6821864">
                <a:moveTo>
                  <a:pt x="0" y="0"/>
                </a:moveTo>
                <a:lnTo>
                  <a:pt x="7800382" y="0"/>
                </a:lnTo>
                <a:lnTo>
                  <a:pt x="7800382" y="6821864"/>
                </a:lnTo>
                <a:lnTo>
                  <a:pt x="0" y="6821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2841328" y="3284509"/>
            <a:ext cx="5198484" cy="8229600"/>
          </a:xfrm>
          <a:custGeom>
            <a:avLst/>
            <a:gdLst/>
            <a:ahLst/>
            <a:cxnLst/>
            <a:rect l="l" t="t" r="r" b="b"/>
            <a:pathLst>
              <a:path w="5198484" h="8229600">
                <a:moveTo>
                  <a:pt x="0" y="0"/>
                </a:moveTo>
                <a:lnTo>
                  <a:pt x="5198484" y="0"/>
                </a:lnTo>
                <a:lnTo>
                  <a:pt x="51984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7817453" y="1713317"/>
            <a:ext cx="7441242" cy="440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46"/>
              </a:lnSpc>
              <a:spcBef>
                <a:spcPct val="0"/>
              </a:spcBef>
            </a:pPr>
            <a:r>
              <a:rPr lang="en-US" sz="4093">
                <a:solidFill>
                  <a:srgbClr val="FFFFFF"/>
                </a:solidFill>
                <a:latin typeface="Titillium Web"/>
              </a:rPr>
              <a:t>PRIMARY SURVEY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823257" y="2158663"/>
            <a:ext cx="5359782" cy="1004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3"/>
              </a:lnSpc>
            </a:pPr>
            <a:r>
              <a:rPr lang="en-US" sz="1705">
                <a:solidFill>
                  <a:srgbClr val="FFFFFF"/>
                </a:solidFill>
                <a:latin typeface="Titillium Web Light"/>
              </a:rPr>
              <a:t>Create and distribute online surveys or questionnaires to collect qualitative and quantitative data on user attitudes, perceptions, and demographics.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17453" y="3582142"/>
            <a:ext cx="6690445" cy="440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6"/>
              </a:lnSpc>
              <a:spcBef>
                <a:spcPct val="0"/>
              </a:spcBef>
            </a:pPr>
            <a:r>
              <a:rPr lang="en-US" sz="4093" u="none" strike="noStrike">
                <a:solidFill>
                  <a:srgbClr val="FFFFFF"/>
                </a:solidFill>
                <a:latin typeface="Titillium Web"/>
              </a:rPr>
              <a:t>GLOBAL ADVISOR - IPSOS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23257" y="4017962"/>
            <a:ext cx="6343719" cy="1004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763"/>
              </a:lnSpc>
              <a:spcBef>
                <a:spcPct val="0"/>
              </a:spcBef>
            </a:pPr>
            <a:r>
              <a:rPr lang="en-US" sz="1705" u="none" strike="noStrike">
                <a:solidFill>
                  <a:srgbClr val="FFFFFF"/>
                </a:solidFill>
                <a:latin typeface="Titillium Web Light"/>
              </a:rPr>
              <a:t>An annual survey by Ipsos, it examines public attitudes towards AI in 28 countries, covering trust, benefits, risks, and support for AI regulation.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17453" y="5441442"/>
            <a:ext cx="3177664" cy="440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6"/>
              </a:lnSpc>
              <a:spcBef>
                <a:spcPct val="0"/>
              </a:spcBef>
            </a:pPr>
            <a:r>
              <a:rPr lang="en-US" sz="4093" u="none" strike="noStrike">
                <a:solidFill>
                  <a:srgbClr val="FFFFFF"/>
                </a:solidFill>
                <a:latin typeface="Titillium Web"/>
              </a:rPr>
              <a:t>OECD.AI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11649" y="5890979"/>
            <a:ext cx="6696249" cy="1004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763"/>
              </a:lnSpc>
              <a:spcBef>
                <a:spcPct val="0"/>
              </a:spcBef>
            </a:pPr>
            <a:r>
              <a:rPr lang="en-US" sz="1705" u="none" strike="noStrike">
                <a:solidFill>
                  <a:srgbClr val="FFFFFF"/>
                </a:solidFill>
                <a:latin typeface="Titillium Web Light"/>
              </a:rPr>
              <a:t>Published by Organisation for Economic Co-operation and Development (OECD), it provides data on AI investment, research, and adoption in member countries, along with public attitudes on AI's impact.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17453" y="7310267"/>
            <a:ext cx="4605796" cy="440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6"/>
              </a:lnSpc>
              <a:spcBef>
                <a:spcPct val="0"/>
              </a:spcBef>
            </a:pPr>
            <a:r>
              <a:rPr lang="en-US" sz="4093" u="none" strike="noStrike">
                <a:solidFill>
                  <a:srgbClr val="FFFFFF"/>
                </a:solidFill>
                <a:latin typeface="Titillium Web"/>
              </a:rPr>
              <a:t>STANFORD AI INDEX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23257" y="7750279"/>
            <a:ext cx="5359782" cy="1004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763"/>
              </a:lnSpc>
              <a:spcBef>
                <a:spcPct val="0"/>
              </a:spcBef>
            </a:pPr>
            <a:r>
              <a:rPr lang="en-US" sz="1705" u="none" strike="noStrike">
                <a:solidFill>
                  <a:srgbClr val="FFFFFF"/>
                </a:solidFill>
                <a:latin typeface="Titillium Web Light"/>
              </a:rPr>
              <a:t>An annual report by Stanford, it offers insights into AI research, investment, and adoption, along with public attitudes on AI trust and impact.</a:t>
            </a:r>
          </a:p>
        </p:txBody>
      </p:sp>
      <p:sp>
        <p:nvSpPr>
          <p:cNvPr id="13" name="Freeform 13"/>
          <p:cNvSpPr/>
          <p:nvPr/>
        </p:nvSpPr>
        <p:spPr>
          <a:xfrm>
            <a:off x="392188" y="3056759"/>
            <a:ext cx="1273023" cy="1318574"/>
          </a:xfrm>
          <a:custGeom>
            <a:avLst/>
            <a:gdLst/>
            <a:ahLst/>
            <a:cxnLst/>
            <a:rect l="l" t="t" r="r" b="b"/>
            <a:pathLst>
              <a:path w="1273023" h="1318574">
                <a:moveTo>
                  <a:pt x="0" y="0"/>
                </a:moveTo>
                <a:lnTo>
                  <a:pt x="1273024" y="0"/>
                </a:lnTo>
                <a:lnTo>
                  <a:pt x="1273024" y="1318574"/>
                </a:lnTo>
                <a:lnTo>
                  <a:pt x="0" y="13185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Box 14"/>
          <p:cNvSpPr txBox="1"/>
          <p:nvPr/>
        </p:nvSpPr>
        <p:spPr>
          <a:xfrm>
            <a:off x="822251" y="4575958"/>
            <a:ext cx="6551265" cy="1309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7700">
                <a:solidFill>
                  <a:srgbClr val="FFFFFF"/>
                </a:solidFill>
                <a:latin typeface="Titillium Web Bold"/>
              </a:rPr>
              <a:t>DATA SOURCES</a:t>
            </a:r>
          </a:p>
        </p:txBody>
      </p:sp>
    </p:spTree>
  </p:cSld>
  <p:clrMapOvr>
    <a:masterClrMapping/>
  </p:clrMapOvr>
  <p:transition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8692700" y="-202384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2851458" y="2848667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4362594" y="722624"/>
            <a:ext cx="9610678" cy="882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94"/>
              </a:lnSpc>
              <a:spcBef>
                <a:spcPct val="0"/>
              </a:spcBef>
            </a:pPr>
            <a:r>
              <a:rPr lang="en-US" sz="8186" dirty="0">
                <a:solidFill>
                  <a:schemeClr val="bg1"/>
                </a:solidFill>
                <a:latin typeface="Titillium Web Bold"/>
              </a:rPr>
              <a:t>METHODOLOGY</a:t>
            </a:r>
          </a:p>
        </p:txBody>
      </p:sp>
      <p:sp>
        <p:nvSpPr>
          <p:cNvPr id="6" name="Freeform 6"/>
          <p:cNvSpPr/>
          <p:nvPr/>
        </p:nvSpPr>
        <p:spPr>
          <a:xfrm>
            <a:off x="2639327" y="2102863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6419531" y="2090957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9968985" y="2090957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3697187" y="2102863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3043073" y="2862912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07529" y="2821910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88480" y="2833816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116462" y="2821910"/>
            <a:ext cx="1278282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04</a:t>
            </a:r>
          </a:p>
        </p:txBody>
      </p:sp>
      <p:sp>
        <p:nvSpPr>
          <p:cNvPr id="14" name="AutoShape 14"/>
          <p:cNvSpPr/>
          <p:nvPr/>
        </p:nvSpPr>
        <p:spPr>
          <a:xfrm flipV="1">
            <a:off x="4716751" y="3147621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Box 15"/>
          <p:cNvSpPr txBox="1"/>
          <p:nvPr/>
        </p:nvSpPr>
        <p:spPr>
          <a:xfrm>
            <a:off x="2639327" y="4979270"/>
            <a:ext cx="2117838" cy="671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96"/>
              </a:lnSpc>
            </a:pPr>
            <a:r>
              <a:rPr lang="en-US" sz="2593">
                <a:solidFill>
                  <a:srgbClr val="5CE5F8"/>
                </a:solidFill>
                <a:latin typeface="Titillium Web"/>
              </a:rPr>
              <a:t>SURVEY DATA COLLECTION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224015" y="4979270"/>
            <a:ext cx="2546740" cy="1005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96"/>
              </a:lnSpc>
              <a:spcBef>
                <a:spcPct val="0"/>
              </a:spcBef>
            </a:pPr>
            <a:r>
              <a:rPr lang="en-US" sz="2593" u="none" strike="noStrike">
                <a:solidFill>
                  <a:srgbClr val="5CE5F8"/>
                </a:solidFill>
                <a:latin typeface="Titillium Web"/>
              </a:rPr>
              <a:t>INCORPORATING EXTERNAL DATA</a:t>
            </a:r>
          </a:p>
          <a:p>
            <a:pPr marL="0" lvl="0" indent="0" algn="ctr">
              <a:lnSpc>
                <a:spcPts val="2696"/>
              </a:lnSpc>
              <a:spcBef>
                <a:spcPct val="0"/>
              </a:spcBef>
            </a:pPr>
            <a:endParaRPr lang="en-US" sz="2593" u="none" strike="noStrike">
              <a:solidFill>
                <a:srgbClr val="5CE5F8"/>
              </a:solidFill>
              <a:latin typeface="Titillium Web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078065" y="4979270"/>
            <a:ext cx="1894380" cy="671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96"/>
              </a:lnSpc>
              <a:spcBef>
                <a:spcPct val="0"/>
              </a:spcBef>
            </a:pPr>
            <a:r>
              <a:rPr lang="en-US" sz="2593" u="none" strike="noStrike">
                <a:solidFill>
                  <a:srgbClr val="5CE5F8"/>
                </a:solidFill>
                <a:latin typeface="Titillium Web"/>
              </a:rPr>
              <a:t>STATISTICAL ANALYSIS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39295" y="4979270"/>
            <a:ext cx="2505520" cy="671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96"/>
              </a:lnSpc>
              <a:spcBef>
                <a:spcPct val="0"/>
              </a:spcBef>
            </a:pPr>
            <a:r>
              <a:rPr lang="en-US" sz="2593" u="none" strike="noStrike">
                <a:solidFill>
                  <a:srgbClr val="5CE5F8"/>
                </a:solidFill>
                <a:latin typeface="Titillium Web"/>
              </a:rPr>
              <a:t>REPORT AND CONCLUSIONS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643836" y="5812857"/>
            <a:ext cx="2532429" cy="164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36"/>
              </a:lnSpc>
            </a:pPr>
            <a:r>
              <a:rPr lang="en-US" sz="1627">
                <a:solidFill>
                  <a:srgbClr val="FFFFFF"/>
                </a:solidFill>
                <a:latin typeface="Titillium Web Light"/>
              </a:rPr>
              <a:t>Create an online survey to gauge attitude towards AI. Share it widely, collect responses, and conduct initial descriptive analysis.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078065" y="5812857"/>
            <a:ext cx="2444561" cy="198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636"/>
              </a:lnSpc>
              <a:spcBef>
                <a:spcPct val="0"/>
              </a:spcBef>
            </a:pPr>
            <a:r>
              <a:rPr lang="en-US" sz="1627" u="none" strike="noStrike">
                <a:solidFill>
                  <a:srgbClr val="FFFFFF"/>
                </a:solidFill>
                <a:latin typeface="Titillium Web Light"/>
              </a:rPr>
              <a:t>Employ appropriate statistical methods to explore data relationships and trends, including hypothesis testing and data visualization.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321773" y="5812857"/>
            <a:ext cx="2610784" cy="164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636"/>
              </a:lnSpc>
              <a:spcBef>
                <a:spcPct val="0"/>
              </a:spcBef>
            </a:pPr>
            <a:r>
              <a:rPr lang="en-US" sz="1627" u="none" strike="noStrike">
                <a:solidFill>
                  <a:srgbClr val="FFFFFF"/>
                </a:solidFill>
                <a:latin typeface="Titillium Web Light"/>
              </a:rPr>
              <a:t>Integrate relevant insights from Ipsos, OECD.AI, and Stanford AI Index reports to compare and enrich survey findings.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570375" y="5812857"/>
            <a:ext cx="2584376" cy="198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636"/>
              </a:lnSpc>
              <a:spcBef>
                <a:spcPct val="0"/>
              </a:spcBef>
            </a:pPr>
            <a:r>
              <a:rPr lang="en-US" sz="1627" u="none" strike="noStrike">
                <a:solidFill>
                  <a:srgbClr val="FFFFFF"/>
                </a:solidFill>
                <a:latin typeface="Titillium Web Light"/>
              </a:rPr>
              <a:t>Summarize findings, discuss implications, and draw conclusions about  attitudes towards multifaceted AI, offering recommendations for further research or action.</a:t>
            </a:r>
          </a:p>
        </p:txBody>
      </p:sp>
      <p:sp>
        <p:nvSpPr>
          <p:cNvPr id="23" name="AutoShape 23"/>
          <p:cNvSpPr/>
          <p:nvPr/>
        </p:nvSpPr>
        <p:spPr>
          <a:xfrm flipV="1">
            <a:off x="8532860" y="3147621"/>
            <a:ext cx="1436125" cy="23812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4" name="AutoShape 24"/>
          <p:cNvSpPr/>
          <p:nvPr/>
        </p:nvSpPr>
        <p:spPr>
          <a:xfrm>
            <a:off x="12082314" y="3147621"/>
            <a:ext cx="1614872" cy="11906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620763">
            <a:off x="-199202" y="-835479"/>
            <a:ext cx="8987203" cy="4150026"/>
          </a:xfrm>
          <a:custGeom>
            <a:avLst/>
            <a:gdLst/>
            <a:ahLst/>
            <a:cxnLst/>
            <a:rect l="l" t="t" r="r" b="b"/>
            <a:pathLst>
              <a:path w="8987203" h="4150026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4950717" y="4257922"/>
            <a:ext cx="2965916" cy="6828198"/>
          </a:xfrm>
          <a:custGeom>
            <a:avLst/>
            <a:gdLst/>
            <a:ahLst/>
            <a:cxnLst/>
            <a:rect l="l" t="t" r="r" b="b"/>
            <a:pathLst>
              <a:path w="2965916" h="6828198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107017" y="7672021"/>
            <a:ext cx="4171532" cy="3569725"/>
          </a:xfrm>
          <a:custGeom>
            <a:avLst/>
            <a:gdLst/>
            <a:ahLst/>
            <a:cxnLst/>
            <a:rect l="l" t="t" r="r" b="b"/>
            <a:pathLst>
              <a:path w="4171532" h="3569725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3337283" y="498421"/>
            <a:ext cx="11613435" cy="866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43"/>
              </a:lnSpc>
              <a:spcBef>
                <a:spcPct val="0"/>
              </a:spcBef>
            </a:pPr>
            <a:r>
              <a:rPr lang="en-US" sz="8116" dirty="0">
                <a:solidFill>
                  <a:schemeClr val="bg1"/>
                </a:solidFill>
                <a:latin typeface="Titillium Web Bold"/>
              </a:rPr>
              <a:t>REFERENCES</a:t>
            </a:r>
          </a:p>
        </p:txBody>
      </p:sp>
      <p:sp>
        <p:nvSpPr>
          <p:cNvPr id="6" name="Freeform 6"/>
          <p:cNvSpPr/>
          <p:nvPr/>
        </p:nvSpPr>
        <p:spPr>
          <a:xfrm>
            <a:off x="13941740" y="-4440594"/>
            <a:ext cx="8339294" cy="7136224"/>
          </a:xfrm>
          <a:custGeom>
            <a:avLst/>
            <a:gdLst/>
            <a:ahLst/>
            <a:cxnLst/>
            <a:rect l="l" t="t" r="r" b="b"/>
            <a:pathLst>
              <a:path w="8339294" h="713622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2738106" y="1532942"/>
            <a:ext cx="12811788" cy="671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6938" lvl="1" indent="-268469">
              <a:lnSpc>
                <a:spcPts val="3481"/>
              </a:lnSpc>
              <a:buFont typeface="Arial"/>
              <a:buChar char="•"/>
            </a:pPr>
            <a:r>
              <a:rPr lang="en-US" sz="2486" dirty="0">
                <a:solidFill>
                  <a:srgbClr val="FFFFFF"/>
                </a:solidFill>
                <a:latin typeface="Titillium Web"/>
              </a:rPr>
              <a:t>Zhao, B. (2023). Analysis on the Negative Impact of AI Development on Employment and Its Countermeasures. SHS Web of Conferences, 154, 03022. https://doi.org/10.1051/shsconf/202315403022</a:t>
            </a:r>
          </a:p>
          <a:p>
            <a:pPr marL="536938" lvl="1" indent="-268469">
              <a:lnSpc>
                <a:spcPts val="3481"/>
              </a:lnSpc>
              <a:buFont typeface="Arial"/>
              <a:buChar char="•"/>
            </a:pPr>
            <a:r>
              <a:rPr lang="en-US" sz="2486" dirty="0">
                <a:solidFill>
                  <a:srgbClr val="FFFFFF"/>
                </a:solidFill>
                <a:latin typeface="Titillium Web"/>
              </a:rPr>
              <a:t>Mihai, M., &amp; </a:t>
            </a:r>
            <a:r>
              <a:rPr lang="en-US" sz="2486" dirty="0" err="1">
                <a:solidFill>
                  <a:srgbClr val="FFFFFF"/>
                </a:solidFill>
                <a:latin typeface="Titillium Web"/>
              </a:rPr>
              <a:t>Hegerty</a:t>
            </a:r>
            <a:r>
              <a:rPr lang="en-US" sz="2486" dirty="0">
                <a:solidFill>
                  <a:srgbClr val="FFFFFF"/>
                </a:solidFill>
                <a:latin typeface="Titillium Web"/>
              </a:rPr>
              <a:t>, S. W. (2023). Predicting the contribution of artificial intelligence to unemployment rates: An artificial neural network approach. Journal of Economics and Finance. Advance online publication. https://doi.org/10.1007/s12197-023-09616-z</a:t>
            </a:r>
          </a:p>
          <a:p>
            <a:pPr marL="536938" lvl="1" indent="-268469">
              <a:lnSpc>
                <a:spcPts val="3481"/>
              </a:lnSpc>
              <a:buFont typeface="Arial"/>
              <a:buChar char="•"/>
            </a:pPr>
            <a:r>
              <a:rPr lang="en-US" sz="2486" dirty="0">
                <a:solidFill>
                  <a:srgbClr val="FFFFFF"/>
                </a:solidFill>
                <a:latin typeface="Titillium Web"/>
              </a:rPr>
              <a:t>Frey, C. B., &amp; Osborne, M. A. (2017). The future of employment: How susceptible are jobs to </a:t>
            </a:r>
            <a:r>
              <a:rPr lang="en-US" sz="2486" dirty="0" err="1">
                <a:solidFill>
                  <a:srgbClr val="FFFFFF"/>
                </a:solidFill>
                <a:latin typeface="Titillium Web"/>
              </a:rPr>
              <a:t>computerisation</a:t>
            </a:r>
            <a:r>
              <a:rPr lang="en-US" sz="2486" dirty="0">
                <a:solidFill>
                  <a:srgbClr val="FFFFFF"/>
                </a:solidFill>
                <a:latin typeface="Titillium Web"/>
              </a:rPr>
              <a:t>? Technological Forecasting and Social Change, 114, 254-280. https://doi.org/10.1016/j.techfore.2016.08.019</a:t>
            </a:r>
          </a:p>
          <a:p>
            <a:pPr marL="536938" lvl="1" indent="-268469">
              <a:lnSpc>
                <a:spcPts val="3481"/>
              </a:lnSpc>
              <a:buFont typeface="Arial"/>
              <a:buChar char="•"/>
            </a:pPr>
            <a:r>
              <a:rPr lang="en-US" sz="2486" dirty="0" err="1">
                <a:solidFill>
                  <a:srgbClr val="FFFFFF"/>
                </a:solidFill>
                <a:latin typeface="Titillium Web"/>
              </a:rPr>
              <a:t>Mutascu</a:t>
            </a:r>
            <a:r>
              <a:rPr lang="en-US" sz="2486" dirty="0">
                <a:solidFill>
                  <a:srgbClr val="FFFFFF"/>
                </a:solidFill>
                <a:latin typeface="Titillium Web"/>
              </a:rPr>
              <a:t>, M. (2021). Artificial intelligence and unemployment: New insights. Economic Analysis and Policy, 69, 653-667. https://doi.org/10.1016/j.eap.2021.03.001</a:t>
            </a:r>
          </a:p>
          <a:p>
            <a:pPr marL="536938" lvl="1" indent="-268469">
              <a:lnSpc>
                <a:spcPts val="3481"/>
              </a:lnSpc>
              <a:buFont typeface="Arial"/>
              <a:buChar char="•"/>
            </a:pPr>
            <a:r>
              <a:rPr lang="en-US" sz="2486" dirty="0">
                <a:solidFill>
                  <a:srgbClr val="FFFFFF"/>
                </a:solidFill>
                <a:latin typeface="Titillium Web"/>
              </a:rPr>
              <a:t>Johannessen, J. A. (2020). Artificial intelligence, automation and the future of competence at work. In J. A. Johannessen (Ed.), Artificial intelligence for knowledge management: A volume in the advanced information and knowledge processing series (pp. 323-341). Cham: Springer.</a:t>
            </a:r>
          </a:p>
        </p:txBody>
      </p:sp>
    </p:spTree>
  </p:cSld>
  <p:clrMapOvr>
    <a:masterClrMapping/>
  </p:clrMapOvr>
  <p:transition>
    <p:cover dir="l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764344" y="5958420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>
            <a:off x="5802444" y="-2572817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0208092" y="-358876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-1995996" y="550773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619702" y="2582224"/>
            <a:ext cx="7747874" cy="2963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366"/>
              </a:lnSpc>
            </a:pPr>
            <a:r>
              <a:rPr lang="en-US" sz="18833" b="1" dirty="0">
                <a:solidFill>
                  <a:schemeClr val="bg1"/>
                </a:solidFill>
                <a:latin typeface="Computer Says No"/>
              </a:rPr>
              <a:t>THANK</a:t>
            </a:r>
            <a:r>
              <a:rPr lang="en-US" sz="18833" dirty="0">
                <a:solidFill>
                  <a:schemeClr val="bg1"/>
                </a:solidFill>
                <a:latin typeface="Computer Says No"/>
              </a:rPr>
              <a:t> </a:t>
            </a:r>
            <a:r>
              <a:rPr lang="en-US" sz="18833" b="1" dirty="0">
                <a:solidFill>
                  <a:schemeClr val="bg1"/>
                </a:solidFill>
                <a:latin typeface="Computer Says No"/>
              </a:rPr>
              <a:t>YOU</a:t>
            </a:r>
            <a:r>
              <a:rPr lang="en-US" sz="18833" dirty="0">
                <a:solidFill>
                  <a:schemeClr val="bg1"/>
                </a:solidFill>
                <a:latin typeface="Computer Says No"/>
              </a:rPr>
              <a:t>!</a:t>
            </a:r>
          </a:p>
        </p:txBody>
      </p:sp>
      <p:sp>
        <p:nvSpPr>
          <p:cNvPr id="7" name="Freeform 7"/>
          <p:cNvSpPr/>
          <p:nvPr/>
        </p:nvSpPr>
        <p:spPr>
          <a:xfrm>
            <a:off x="9144000" y="1550639"/>
            <a:ext cx="8001878" cy="8071895"/>
          </a:xfrm>
          <a:custGeom>
            <a:avLst/>
            <a:gdLst/>
            <a:ahLst/>
            <a:cxnLst/>
            <a:rect l="l" t="t" r="r" b="b"/>
            <a:pathLst>
              <a:path w="8001878" h="8071895">
                <a:moveTo>
                  <a:pt x="0" y="0"/>
                </a:moveTo>
                <a:lnTo>
                  <a:pt x="8001878" y="0"/>
                </a:lnTo>
                <a:lnTo>
                  <a:pt x="8001878" y="8071894"/>
                </a:lnTo>
                <a:lnTo>
                  <a:pt x="0" y="8071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-1995996" y="7317810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4771515" y="-3149182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593</Words>
  <Application>Microsoft Office PowerPoint</Application>
  <PresentationFormat>Custom</PresentationFormat>
  <Paragraphs>44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Titillium Web</vt:lpstr>
      <vt:lpstr>Computer Says No</vt:lpstr>
      <vt:lpstr>Titillium Web Light</vt:lpstr>
      <vt:lpstr>Titillium Web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Intelligence’s Influence on Job Security and Entrepreneurship</dc:title>
  <cp:lastModifiedBy>Shubhanshu Sharma</cp:lastModifiedBy>
  <cp:revision>2</cp:revision>
  <dcterms:created xsi:type="dcterms:W3CDTF">2006-08-16T00:00:00Z</dcterms:created>
  <dcterms:modified xsi:type="dcterms:W3CDTF">2023-10-06T06:48:39Z</dcterms:modified>
  <dc:identifier>DAFvMI0gcMs</dc:identifier>
</cp:coreProperties>
</file>